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36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6276802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2"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5"/>
            <a:ext cx="3054600" cy="1537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57125"/>
            <a:ext cx="8520600" cy="2128800"/>
          </a:xfrm>
          <a:prstGeom prst="rect">
            <a:avLst/>
          </a:prstGeom>
        </p:spPr>
        <p:txBody>
          <a:bodyPr lIns="91425" tIns="91425" rIns="91425" bIns="91425" anchor="ctr" anchorCtr="0"/>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8"/>
        <p:cNvGrpSpPr/>
        <p:nvPr/>
      </p:nvGrpSpPr>
      <p:grpSpPr>
        <a:xfrm>
          <a:off x="0" y="0"/>
          <a:ext cx="0" cy="0"/>
          <a:chOff x="0" y="0"/>
          <a:chExt cx="0" cy="0"/>
        </a:xfrm>
      </p:grpSpPr>
      <p:sp>
        <p:nvSpPr>
          <p:cNvPr id="59" name="Shape 59"/>
          <p:cNvSpPr/>
          <p:nvPr/>
        </p:nvSpPr>
        <p:spPr>
          <a:xfrm>
            <a:off x="0" y="0"/>
            <a:ext cx="9144000" cy="5143500"/>
          </a:xfrm>
          <a:prstGeom prst="rect">
            <a:avLst/>
          </a:prstGeom>
          <a:solidFill>
            <a:srgbClr val="607D8B"/>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5037500" y="751050"/>
            <a:ext cx="3641400" cy="3641400"/>
          </a:xfrm>
          <a:prstGeom prst="rect">
            <a:avLst/>
          </a:prstGeom>
          <a:noFill/>
          <a:ln w="76200" cap="flat" cmpd="thinThick">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a:spLocks noGrp="1"/>
          </p:cNvSpPr>
          <p:nvPr>
            <p:ph type="title"/>
          </p:nvPr>
        </p:nvSpPr>
        <p:spPr>
          <a:xfrm>
            <a:off x="5172950" y="923700"/>
            <a:ext cx="3370500" cy="3296100"/>
          </a:xfrm>
          <a:prstGeom prst="rect">
            <a:avLst/>
          </a:prstGeom>
          <a:noFill/>
        </p:spPr>
        <p:txBody>
          <a:bodyPr lIns="91425" tIns="91425" rIns="91425" bIns="91425" anchor="ctr" anchorCtr="0"/>
          <a:lstStyle>
            <a:lvl1pPr lvl="0" algn="ctr">
              <a:lnSpc>
                <a:spcPct val="100000"/>
              </a:lnSpc>
              <a:spcBef>
                <a:spcPts val="0"/>
              </a:spcBef>
              <a:spcAft>
                <a:spcPts val="0"/>
              </a:spcAft>
              <a:buClr>
                <a:srgbClr val="FFFFFF"/>
              </a:buClr>
              <a:buSzPct val="100000"/>
              <a:buNone/>
              <a:defRPr sz="3000" b="1">
                <a:solidFill>
                  <a:srgbClr val="FFFFFF"/>
                </a:solidFill>
              </a:defRPr>
            </a:lvl1pPr>
            <a:lvl2pPr lvl="1" algn="ctr">
              <a:lnSpc>
                <a:spcPct val="100000"/>
              </a:lnSpc>
              <a:spcBef>
                <a:spcPts val="0"/>
              </a:spcBef>
              <a:spcAft>
                <a:spcPts val="0"/>
              </a:spcAft>
              <a:buClr>
                <a:srgbClr val="FFFFFF"/>
              </a:buClr>
              <a:buSzPct val="100000"/>
              <a:buNone/>
              <a:defRPr sz="3000">
                <a:solidFill>
                  <a:srgbClr val="FFFFFF"/>
                </a:solidFill>
              </a:defRPr>
            </a:lvl2pPr>
            <a:lvl3pPr lvl="2" algn="ctr">
              <a:lnSpc>
                <a:spcPct val="100000"/>
              </a:lnSpc>
              <a:spcBef>
                <a:spcPts val="0"/>
              </a:spcBef>
              <a:spcAft>
                <a:spcPts val="0"/>
              </a:spcAft>
              <a:buClr>
                <a:srgbClr val="FFFFFF"/>
              </a:buClr>
              <a:buSzPct val="100000"/>
              <a:buNone/>
              <a:defRPr sz="3000">
                <a:solidFill>
                  <a:srgbClr val="FFFFFF"/>
                </a:solidFill>
              </a:defRPr>
            </a:lvl3pPr>
            <a:lvl4pPr lvl="3" algn="ctr">
              <a:lnSpc>
                <a:spcPct val="100000"/>
              </a:lnSpc>
              <a:spcBef>
                <a:spcPts val="0"/>
              </a:spcBef>
              <a:spcAft>
                <a:spcPts val="0"/>
              </a:spcAft>
              <a:buClr>
                <a:srgbClr val="FFFFFF"/>
              </a:buClr>
              <a:buSzPct val="100000"/>
              <a:buNone/>
              <a:defRPr sz="3000">
                <a:solidFill>
                  <a:srgbClr val="FFFFFF"/>
                </a:solidFill>
              </a:defRPr>
            </a:lvl4pPr>
            <a:lvl5pPr lvl="4" algn="ctr">
              <a:lnSpc>
                <a:spcPct val="100000"/>
              </a:lnSpc>
              <a:spcBef>
                <a:spcPts val="0"/>
              </a:spcBef>
              <a:spcAft>
                <a:spcPts val="0"/>
              </a:spcAft>
              <a:buClr>
                <a:srgbClr val="FFFFFF"/>
              </a:buClr>
              <a:buSzPct val="100000"/>
              <a:buNone/>
              <a:defRPr sz="3000">
                <a:solidFill>
                  <a:srgbClr val="FFFFFF"/>
                </a:solidFill>
              </a:defRPr>
            </a:lvl5pPr>
            <a:lvl6pPr lvl="5" algn="ctr">
              <a:lnSpc>
                <a:spcPct val="100000"/>
              </a:lnSpc>
              <a:spcBef>
                <a:spcPts val="0"/>
              </a:spcBef>
              <a:spcAft>
                <a:spcPts val="0"/>
              </a:spcAft>
              <a:buClr>
                <a:srgbClr val="FFFFFF"/>
              </a:buClr>
              <a:buSzPct val="100000"/>
              <a:buNone/>
              <a:defRPr sz="3000">
                <a:solidFill>
                  <a:srgbClr val="FFFFFF"/>
                </a:solidFill>
              </a:defRPr>
            </a:lvl6pPr>
            <a:lvl7pPr lvl="6" algn="ctr">
              <a:lnSpc>
                <a:spcPct val="100000"/>
              </a:lnSpc>
              <a:spcBef>
                <a:spcPts val="0"/>
              </a:spcBef>
              <a:spcAft>
                <a:spcPts val="0"/>
              </a:spcAft>
              <a:buClr>
                <a:srgbClr val="FFFFFF"/>
              </a:buClr>
              <a:buSzPct val="100000"/>
              <a:buNone/>
              <a:defRPr sz="3000">
                <a:solidFill>
                  <a:srgbClr val="FFFFFF"/>
                </a:solidFill>
              </a:defRPr>
            </a:lvl7pPr>
            <a:lvl8pPr lvl="7" algn="ctr">
              <a:lnSpc>
                <a:spcPct val="100000"/>
              </a:lnSpc>
              <a:spcBef>
                <a:spcPts val="0"/>
              </a:spcBef>
              <a:spcAft>
                <a:spcPts val="0"/>
              </a:spcAft>
              <a:buClr>
                <a:srgbClr val="FFFFFF"/>
              </a:buClr>
              <a:buSzPct val="100000"/>
              <a:buNone/>
              <a:defRPr sz="3000">
                <a:solidFill>
                  <a:srgbClr val="FFFFFF"/>
                </a:solidFill>
              </a:defRPr>
            </a:lvl8pPr>
            <a:lvl9pPr lvl="8" algn="ctr">
              <a:lnSpc>
                <a:spcPct val="100000"/>
              </a:lnSpc>
              <a:spcBef>
                <a:spcPts val="0"/>
              </a:spcBef>
              <a:spcAft>
                <a:spcPts val="0"/>
              </a:spcAft>
              <a:buClr>
                <a:srgbClr val="FFFFFF"/>
              </a:buClr>
              <a:buSzPct val="100000"/>
              <a:buNone/>
              <a:defRPr sz="3000">
                <a:solidFill>
                  <a:srgbClr val="FFFFFF"/>
                </a:solidFill>
              </a:defRPr>
            </a:lvl9pPr>
          </a:lstStyle>
          <a:p>
            <a:endParaRPr/>
          </a:p>
        </p:txBody>
      </p:sp>
      <p:sp>
        <p:nvSpPr>
          <p:cNvPr id="62" name="Shape 62"/>
          <p:cNvSpPr txBox="1">
            <a:spLocks noGrp="1"/>
          </p:cNvSpPr>
          <p:nvPr>
            <p:ph type="sldNum" idx="12"/>
          </p:nvPr>
        </p:nvSpPr>
        <p:spPr>
          <a:xfrm>
            <a:off x="8497999" y="4688758"/>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FFFFFF"/>
                </a:solidFill>
              </a:rPr>
              <a:t>‹#›</a:t>
            </a:fld>
            <a:endParaRPr lang="en" sz="10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7"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a:headEnd type="none" w="med" len="med"/>
            <a:tailEnd type="none" w="med" len="med"/>
          </a:ln>
        </p:spPr>
      </p:sp>
      <p:sp>
        <p:nvSpPr>
          <p:cNvPr id="18" name="Shape 18"/>
          <p:cNvSpPr txBox="1">
            <a:spLocks noGrp="1"/>
          </p:cNvSpPr>
          <p:nvPr>
            <p:ph type="title"/>
          </p:nvPr>
        </p:nvSpPr>
        <p:spPr>
          <a:xfrm>
            <a:off x="773700" y="1806450"/>
            <a:ext cx="7596600" cy="15306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5" name="Shape 35"/>
          <p:cNvSpPr txBox="1">
            <a:spLocks noGrp="1"/>
          </p:cNvSpPr>
          <p:nvPr>
            <p:ph type="body" idx="1"/>
          </p:nvPr>
        </p:nvSpPr>
        <p:spPr>
          <a:xfrm>
            <a:off x="311700" y="1399399"/>
            <a:ext cx="2808000" cy="27849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490250" y="450150"/>
            <a:ext cx="5878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200" cy="1786200"/>
          </a:xfrm>
          <a:prstGeom prst="rect">
            <a:avLst/>
          </a:prstGeom>
        </p:spPr>
        <p:txBody>
          <a:bodyPr lIns="91425" tIns="91425" rIns="91425" bIns="91425" anchor="b" anchorCtr="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a:endParaRPr/>
          </a:p>
        </p:txBody>
      </p:sp>
      <p:sp>
        <p:nvSpPr>
          <p:cNvPr id="45" name="Shape 45"/>
          <p:cNvSpPr txBox="1">
            <a:spLocks noGrp="1"/>
          </p:cNvSpPr>
          <p:nvPr>
            <p:ph type="subTitle" idx="1"/>
          </p:nvPr>
        </p:nvSpPr>
        <p:spPr>
          <a:xfrm>
            <a:off x="265500" y="2769000"/>
            <a:ext cx="4045200" cy="1574100"/>
          </a:xfrm>
          <a:prstGeom prst="rect">
            <a:avLst/>
          </a:prstGeom>
        </p:spPr>
        <p:txBody>
          <a:bodyPr lIns="91425" tIns="91425" rIns="91425" bIns="91425" anchor="t" anchorCtr="0"/>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Economica"/>
                <a:ea typeface="Economica"/>
                <a:cs typeface="Economica"/>
                <a:sym typeface="Economica"/>
              </a:rPr>
              <a:t>‹#›</a:t>
            </a:fld>
            <a:endParaRPr lang="en" sz="1000">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tempoofthetimes.com/" TargetMode="External"/><Relationship Id="rId6" Type="http://schemas.openxmlformats.org/officeDocument/2006/relationships/hyperlink" Target="http://sites.lafayette.edu/dhss/vincent-demarco/" TargetMode="External"/><Relationship Id="rId7" Type="http://schemas.openxmlformats.org/officeDocument/2006/relationships/hyperlink" Target="http://sites.lafayette.edu/dhss/ben-draves/" TargetMode="External"/><Relationship Id="rId8" Type="http://schemas.openxmlformats.org/officeDocument/2006/relationships/hyperlink" Target="http://feevan.wix.com/gotfolktales" TargetMode="External"/><Relationship Id="rId9" Type="http://schemas.openxmlformats.org/officeDocument/2006/relationships/hyperlink" Target="http://sites.lafayette.edu/dhss/feevan-megersa/"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a:alphaModFix amt="47000"/>
          </a:blip>
          <a:srcRect l="13905" t="16989" r="7662" b="10896"/>
          <a:stretch/>
        </p:blipFill>
        <p:spPr>
          <a:xfrm>
            <a:off x="0" y="0"/>
            <a:ext cx="9144000" cy="5254640"/>
          </a:xfrm>
          <a:prstGeom prst="rect">
            <a:avLst/>
          </a:prstGeom>
          <a:noFill/>
          <a:ln>
            <a:noFill/>
          </a:ln>
        </p:spPr>
      </p:pic>
      <p:sp>
        <p:nvSpPr>
          <p:cNvPr id="68" name="Shape 68"/>
          <p:cNvSpPr txBox="1">
            <a:spLocks noGrp="1"/>
          </p:cNvSpPr>
          <p:nvPr>
            <p:ph type="ctrTitle"/>
          </p:nvPr>
        </p:nvSpPr>
        <p:spPr>
          <a:xfrm>
            <a:off x="2756650" y="784400"/>
            <a:ext cx="3630600" cy="1905000"/>
          </a:xfrm>
          <a:prstGeom prst="rect">
            <a:avLst/>
          </a:prstGeom>
          <a:solidFill>
            <a:srgbClr val="EFEFEF"/>
          </a:solidFill>
        </p:spPr>
        <p:txBody>
          <a:bodyPr lIns="91425" tIns="91425" rIns="91425" bIns="91425" anchor="b" anchorCtr="0">
            <a:noAutofit/>
          </a:bodyPr>
          <a:lstStyle/>
          <a:p>
            <a:pPr lvl="0">
              <a:spcBef>
                <a:spcPts val="0"/>
              </a:spcBef>
              <a:buNone/>
            </a:pPr>
            <a:r>
              <a:rPr lang="en"/>
              <a:t>Digital Humanities Summer Scholarship</a:t>
            </a:r>
          </a:p>
        </p:txBody>
      </p:sp>
      <p:sp>
        <p:nvSpPr>
          <p:cNvPr id="69" name="Shape 69"/>
          <p:cNvSpPr txBox="1">
            <a:spLocks noGrp="1"/>
          </p:cNvSpPr>
          <p:nvPr>
            <p:ph type="subTitle" idx="1"/>
          </p:nvPr>
        </p:nvSpPr>
        <p:spPr>
          <a:xfrm>
            <a:off x="2756650" y="2689392"/>
            <a:ext cx="3630600" cy="1725599"/>
          </a:xfrm>
          <a:prstGeom prst="rect">
            <a:avLst/>
          </a:prstGeom>
          <a:solidFill>
            <a:srgbClr val="EFEFEF"/>
          </a:solidFill>
        </p:spPr>
        <p:txBody>
          <a:bodyPr lIns="91425" tIns="91425" rIns="91425" bIns="91425" anchor="t" anchorCtr="0">
            <a:noAutofit/>
          </a:bodyPr>
          <a:lstStyle/>
          <a:p>
            <a:pPr lvl="0">
              <a:spcBef>
                <a:spcPts val="0"/>
              </a:spcBef>
              <a:buNone/>
            </a:pPr>
            <a:endParaRPr/>
          </a:p>
          <a:p>
            <a:pPr marL="0" lvl="0" indent="0">
              <a:spcBef>
                <a:spcPts val="0"/>
              </a:spcBef>
              <a:buNone/>
            </a:pPr>
            <a:r>
              <a:rPr lang="en"/>
              <a:t> A Model for Undergraduate       Engagement in DH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311700" y="226800"/>
            <a:ext cx="8541300" cy="4352400"/>
          </a:xfrm>
          <a:prstGeom prst="rect">
            <a:avLst/>
          </a:prstGeom>
        </p:spPr>
        <p:txBody>
          <a:bodyPr lIns="91425" tIns="91425" rIns="91425" bIns="91425" anchor="t" anchorCtr="0">
            <a:noAutofit/>
          </a:bodyPr>
          <a:lstStyle/>
          <a:p>
            <a:pPr lvl="0">
              <a:lnSpc>
                <a:spcPct val="129545"/>
              </a:lnSpc>
              <a:spcBef>
                <a:spcPts val="0"/>
              </a:spcBef>
              <a:spcAft>
                <a:spcPts val="0"/>
              </a:spcAft>
              <a:buClr>
                <a:schemeClr val="dk1"/>
              </a:buClr>
              <a:buSzPct val="52380"/>
              <a:buFont typeface="Arial"/>
              <a:buNone/>
            </a:pPr>
            <a:r>
              <a:rPr lang="en" sz="2100"/>
              <a:t>“But I realize, six weeks later, that I needn’t have spent those nights in the company of a database, accompanied by a lingering sense of doubt. I should have turned towards myself, instead, and questioned my own intentions. Why had I allowed myself to accept the notion that my first research ideas should be the pillars upon which I would build an empire? Unlike the monuments that I was to examine, I was not made of stone. No. As a human being, I was meant to be swayed by the winds of change, for change is what fuels progress, and progress is what ultimately leads to growth.” –Mila</a:t>
            </a:r>
          </a:p>
          <a:p>
            <a:pPr lvl="0">
              <a:spcBef>
                <a:spcPts val="0"/>
              </a:spcBef>
              <a:buNone/>
            </a:pP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226375" y="705950"/>
            <a:ext cx="8520600" cy="831300"/>
          </a:xfrm>
          <a:prstGeom prst="rect">
            <a:avLst/>
          </a:prstGeom>
        </p:spPr>
        <p:txBody>
          <a:bodyPr lIns="91425" tIns="91425" rIns="91425" bIns="91425" anchor="b" anchorCtr="0">
            <a:noAutofit/>
          </a:bodyPr>
          <a:lstStyle/>
          <a:p>
            <a:pPr lvl="0">
              <a:spcBef>
                <a:spcPts val="0"/>
              </a:spcBef>
              <a:buNone/>
            </a:pPr>
            <a:r>
              <a:rPr lang="en"/>
              <a:t>sites.lafayette.edu/dhss</a:t>
            </a:r>
          </a:p>
        </p:txBody>
      </p:sp>
      <p:pic>
        <p:nvPicPr>
          <p:cNvPr id="129" name="Shape 129" descr="1E8A9968"/>
          <p:cNvPicPr preferRelativeResize="0"/>
          <p:nvPr/>
        </p:nvPicPr>
        <p:blipFill>
          <a:blip r:embed="rId3">
            <a:alphaModFix/>
          </a:blip>
          <a:stretch>
            <a:fillRect/>
          </a:stretch>
        </p:blipFill>
        <p:spPr>
          <a:xfrm>
            <a:off x="4402625" y="2965325"/>
            <a:ext cx="2611575" cy="1741050"/>
          </a:xfrm>
          <a:prstGeom prst="rect">
            <a:avLst/>
          </a:prstGeom>
          <a:noFill/>
          <a:ln>
            <a:noFill/>
          </a:ln>
        </p:spPr>
      </p:pic>
      <p:pic>
        <p:nvPicPr>
          <p:cNvPr id="130" name="Shape 130" descr="Screen Shot 2016-06-21 at 11.16.37 AM"/>
          <p:cNvPicPr preferRelativeResize="0"/>
          <p:nvPr/>
        </p:nvPicPr>
        <p:blipFill>
          <a:blip r:embed="rId4">
            <a:alphaModFix/>
          </a:blip>
          <a:stretch>
            <a:fillRect/>
          </a:stretch>
        </p:blipFill>
        <p:spPr>
          <a:xfrm>
            <a:off x="2874700" y="1671327"/>
            <a:ext cx="1818099" cy="2686847"/>
          </a:xfrm>
          <a:prstGeom prst="rect">
            <a:avLst/>
          </a:prstGeom>
          <a:noFill/>
          <a:ln>
            <a:noFill/>
          </a:ln>
        </p:spPr>
      </p:pic>
      <p:pic>
        <p:nvPicPr>
          <p:cNvPr id="131" name="Shape 131" descr="13417607_1031020956983652_8103884875396715590_n"/>
          <p:cNvPicPr preferRelativeResize="0"/>
          <p:nvPr/>
        </p:nvPicPr>
        <p:blipFill>
          <a:blip r:embed="rId5">
            <a:alphaModFix/>
          </a:blip>
          <a:stretch>
            <a:fillRect/>
          </a:stretch>
        </p:blipFill>
        <p:spPr>
          <a:xfrm>
            <a:off x="4692799" y="1147224"/>
            <a:ext cx="1818099" cy="1818099"/>
          </a:xfrm>
          <a:prstGeom prst="rect">
            <a:avLst/>
          </a:prstGeom>
          <a:noFill/>
          <a:ln>
            <a:noFill/>
          </a:ln>
        </p:spPr>
      </p:pic>
      <p:pic>
        <p:nvPicPr>
          <p:cNvPr id="132" name="Shape 132" descr="IMG_5916"/>
          <p:cNvPicPr preferRelativeResize="0"/>
          <p:nvPr/>
        </p:nvPicPr>
        <p:blipFill>
          <a:blip r:embed="rId6">
            <a:alphaModFix/>
          </a:blip>
          <a:stretch>
            <a:fillRect/>
          </a:stretch>
        </p:blipFill>
        <p:spPr>
          <a:xfrm>
            <a:off x="6510900" y="1185750"/>
            <a:ext cx="2321400" cy="1741050"/>
          </a:xfrm>
          <a:prstGeom prst="rect">
            <a:avLst/>
          </a:prstGeom>
          <a:noFill/>
          <a:ln>
            <a:noFill/>
          </a:ln>
        </p:spPr>
      </p:pic>
      <p:pic>
        <p:nvPicPr>
          <p:cNvPr id="133" name="Shape 133" descr="IMG_5235"/>
          <p:cNvPicPr preferRelativeResize="0"/>
          <p:nvPr/>
        </p:nvPicPr>
        <p:blipFill>
          <a:blip r:embed="rId7">
            <a:alphaModFix/>
          </a:blip>
          <a:stretch>
            <a:fillRect/>
          </a:stretch>
        </p:blipFill>
        <p:spPr>
          <a:xfrm>
            <a:off x="7014200" y="2926800"/>
            <a:ext cx="1818099" cy="1818099"/>
          </a:xfrm>
          <a:prstGeom prst="rect">
            <a:avLst/>
          </a:prstGeom>
          <a:noFill/>
          <a:ln>
            <a:noFill/>
          </a:ln>
        </p:spPr>
      </p:pic>
      <p:sp>
        <p:nvSpPr>
          <p:cNvPr id="134" name="Shape 134"/>
          <p:cNvSpPr txBox="1"/>
          <p:nvPr/>
        </p:nvSpPr>
        <p:spPr>
          <a:xfrm>
            <a:off x="341275" y="1840450"/>
            <a:ext cx="2321400" cy="2686800"/>
          </a:xfrm>
          <a:prstGeom prst="rect">
            <a:avLst/>
          </a:prstGeom>
          <a:noFill/>
          <a:ln>
            <a:noFill/>
          </a:ln>
        </p:spPr>
        <p:txBody>
          <a:bodyPr lIns="91425" tIns="91425" rIns="91425" bIns="91425" anchor="t" anchorCtr="0">
            <a:noAutofit/>
          </a:bodyPr>
          <a:lstStyle/>
          <a:p>
            <a:pPr lvl="0">
              <a:spcBef>
                <a:spcPts val="0"/>
              </a:spcBef>
              <a:buNone/>
            </a:pPr>
            <a:r>
              <a:rPr lang="en"/>
              <a:t>For detailed projects, research, reflections, and more, check out our site.</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a:t>Learn more about our projects at the digital poster session today.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315925"/>
            <a:ext cx="8520600" cy="831300"/>
          </a:xfrm>
          <a:prstGeom prst="rect">
            <a:avLst/>
          </a:prstGeom>
        </p:spPr>
        <p:txBody>
          <a:bodyPr lIns="91425" tIns="91425" rIns="91425" bIns="91425" anchor="b" anchorCtr="0">
            <a:noAutofit/>
          </a:bodyPr>
          <a:lstStyle/>
          <a:p>
            <a:pPr lvl="0">
              <a:spcBef>
                <a:spcPts val="0"/>
              </a:spcBef>
              <a:buNone/>
            </a:pPr>
            <a:r>
              <a:rPr lang="en"/>
              <a:t>Years 1 &amp; 2</a:t>
            </a:r>
          </a:p>
        </p:txBody>
      </p:sp>
      <p:sp>
        <p:nvSpPr>
          <p:cNvPr id="75" name="Shape 75"/>
          <p:cNvSpPr txBox="1">
            <a:spLocks noGrp="1"/>
          </p:cNvSpPr>
          <p:nvPr>
            <p:ph type="body" idx="1"/>
          </p:nvPr>
        </p:nvSpPr>
        <p:spPr>
          <a:xfrm>
            <a:off x="311700" y="1225225"/>
            <a:ext cx="3999900" cy="3354000"/>
          </a:xfrm>
          <a:prstGeom prst="rect">
            <a:avLst/>
          </a:prstGeom>
        </p:spPr>
        <p:txBody>
          <a:bodyPr lIns="91425" tIns="91425" rIns="91425" bIns="91425" anchor="t" anchorCtr="0">
            <a:noAutofit/>
          </a:bodyPr>
          <a:lstStyle/>
          <a:p>
            <a:pPr lvl="0">
              <a:spcBef>
                <a:spcPts val="0"/>
              </a:spcBef>
              <a:buNone/>
            </a:pPr>
            <a:r>
              <a:rPr lang="en"/>
              <a:t>Year 1: 7 Scholars, wide range of projects, conversations within DH community, tool-centric, project-centric. Successful! </a:t>
            </a:r>
          </a:p>
          <a:p>
            <a:pPr lvl="0">
              <a:spcBef>
                <a:spcPts val="0"/>
              </a:spcBef>
              <a:buNone/>
            </a:pPr>
            <a:endParaRPr/>
          </a:p>
          <a:p>
            <a:pPr lvl="0">
              <a:spcBef>
                <a:spcPts val="0"/>
              </a:spcBef>
              <a:buNone/>
            </a:pPr>
            <a:r>
              <a:rPr lang="en"/>
              <a:t>Year 2: 8 Scholars, more research-intensive, started earlier, scaffolded in librarians, professors, and grounded projects in arguments. </a:t>
            </a:r>
          </a:p>
        </p:txBody>
      </p:sp>
      <p:pic>
        <p:nvPicPr>
          <p:cNvPr id="76" name="Shape 76" descr="Screen Shot 2015-07-09 at 4.02.17 PM"/>
          <p:cNvPicPr preferRelativeResize="0"/>
          <p:nvPr/>
        </p:nvPicPr>
        <p:blipFill>
          <a:blip r:embed="rId3">
            <a:alphaModFix/>
          </a:blip>
          <a:stretch>
            <a:fillRect/>
          </a:stretch>
        </p:blipFill>
        <p:spPr>
          <a:xfrm>
            <a:off x="5309325" y="389975"/>
            <a:ext cx="3810000" cy="1765300"/>
          </a:xfrm>
          <a:prstGeom prst="rect">
            <a:avLst/>
          </a:prstGeom>
          <a:noFill/>
          <a:ln>
            <a:noFill/>
          </a:ln>
        </p:spPr>
      </p:pic>
      <p:pic>
        <p:nvPicPr>
          <p:cNvPr id="77" name="Shape 77" descr="Screen Shot 2015-07-09 at 5.54.23 PM 1"/>
          <p:cNvPicPr preferRelativeResize="0"/>
          <p:nvPr/>
        </p:nvPicPr>
        <p:blipFill>
          <a:blip r:embed="rId4">
            <a:alphaModFix/>
          </a:blip>
          <a:stretch>
            <a:fillRect/>
          </a:stretch>
        </p:blipFill>
        <p:spPr>
          <a:xfrm>
            <a:off x="5204762" y="2252400"/>
            <a:ext cx="3857775" cy="2713300"/>
          </a:xfrm>
          <a:prstGeom prst="rect">
            <a:avLst/>
          </a:prstGeom>
          <a:noFill/>
          <a:ln>
            <a:noFill/>
          </a:ln>
        </p:spPr>
      </p:pic>
      <p:sp>
        <p:nvSpPr>
          <p:cNvPr id="78" name="Shape 78"/>
          <p:cNvSpPr txBox="1"/>
          <p:nvPr/>
        </p:nvSpPr>
        <p:spPr>
          <a:xfrm>
            <a:off x="5309325" y="1225225"/>
            <a:ext cx="4148400" cy="1638300"/>
          </a:xfrm>
          <a:prstGeom prst="rect">
            <a:avLst/>
          </a:prstGeom>
          <a:noFill/>
          <a:ln>
            <a:noFill/>
          </a:ln>
        </p:spPr>
        <p:txBody>
          <a:bodyPr lIns="91425" tIns="91425" rIns="91425" bIns="91425" anchor="ctr" anchorCtr="0">
            <a:noAutofit/>
          </a:bodyPr>
          <a:lstStyle/>
          <a:p>
            <a:pPr lvl="0" rtl="0">
              <a:lnSpc>
                <a:spcPct val="115000"/>
              </a:lnSpc>
              <a:spcBef>
                <a:spcPts val="1800"/>
              </a:spcBef>
              <a:spcAft>
                <a:spcPts val="400"/>
              </a:spcAft>
              <a:buNone/>
            </a:pPr>
            <a:endParaRPr sz="1800" b="1">
              <a:highlight>
                <a:srgbClr val="FFFFFF"/>
              </a:highlight>
            </a:endParaRPr>
          </a:p>
          <a:p>
            <a:pPr lvl="0" rtl="0">
              <a:lnSpc>
                <a:spcPct val="115000"/>
              </a:lnSpc>
              <a:spcBef>
                <a:spcPts val="1800"/>
              </a:spcBef>
              <a:spcAft>
                <a:spcPts val="400"/>
              </a:spcAft>
              <a:buNone/>
            </a:pPr>
            <a:r>
              <a:rPr lang="en" sz="1800" b="1">
                <a:highlight>
                  <a:srgbClr val="FFFFFF"/>
                </a:highlight>
                <a:hlinkClick r:id="rId5"/>
              </a:rPr>
              <a:t>Tempo of the Times</a:t>
            </a:r>
          </a:p>
          <a:p>
            <a:pPr lvl="0" rtl="0">
              <a:lnSpc>
                <a:spcPct val="129545"/>
              </a:lnSpc>
              <a:spcBef>
                <a:spcPts val="0"/>
              </a:spcBef>
              <a:buNone/>
            </a:pPr>
            <a:r>
              <a:rPr lang="en" sz="1000">
                <a:highlight>
                  <a:srgbClr val="FFFFFF"/>
                </a:highlight>
              </a:rPr>
              <a:t>This project was developed in hope of discovering connections between music and society. Artists set out to create music that entertains, but also look to create art that represents the times in which they live. This project looks to examine the way in which societal changes shift musical composition. – </a:t>
            </a:r>
            <a:r>
              <a:rPr lang="en" sz="1000">
                <a:highlight>
                  <a:srgbClr val="FFFFFF"/>
                </a:highlight>
                <a:hlinkClick r:id="rId6"/>
              </a:rPr>
              <a:t>Vincent DeMarco</a:t>
            </a:r>
            <a:r>
              <a:rPr lang="en" sz="1000">
                <a:highlight>
                  <a:srgbClr val="FFFFFF"/>
                </a:highlight>
              </a:rPr>
              <a:t> and </a:t>
            </a:r>
            <a:r>
              <a:rPr lang="en" sz="1000">
                <a:highlight>
                  <a:srgbClr val="FFFFFF"/>
                </a:highlight>
                <a:hlinkClick r:id="rId7"/>
              </a:rPr>
              <a:t>Benjamin Draves</a:t>
            </a:r>
          </a:p>
          <a:p>
            <a:pPr lvl="0" rtl="0">
              <a:lnSpc>
                <a:spcPct val="129545"/>
              </a:lnSpc>
              <a:spcBef>
                <a:spcPts val="0"/>
              </a:spcBef>
              <a:buNone/>
            </a:pPr>
            <a:r>
              <a:rPr lang="en" sz="1000">
                <a:highlight>
                  <a:srgbClr val="FFFFFF"/>
                </a:highlight>
              </a:rPr>
              <a:t> </a:t>
            </a:r>
          </a:p>
          <a:p>
            <a:pPr lvl="0" rtl="0">
              <a:lnSpc>
                <a:spcPct val="129545"/>
              </a:lnSpc>
              <a:spcBef>
                <a:spcPts val="0"/>
              </a:spcBef>
              <a:buNone/>
            </a:pPr>
            <a:r>
              <a:rPr lang="en" sz="1000">
                <a:highlight>
                  <a:srgbClr val="FFFFFF"/>
                </a:highlight>
              </a:rPr>
              <a:t> </a:t>
            </a:r>
          </a:p>
          <a:p>
            <a:pPr lvl="0" rtl="0">
              <a:lnSpc>
                <a:spcPct val="115000"/>
              </a:lnSpc>
              <a:spcBef>
                <a:spcPts val="1800"/>
              </a:spcBef>
              <a:spcAft>
                <a:spcPts val="400"/>
              </a:spcAft>
              <a:buNone/>
            </a:pPr>
            <a:r>
              <a:rPr lang="en" sz="1800" b="1">
                <a:highlight>
                  <a:srgbClr val="FFFFFF"/>
                </a:highlight>
                <a:hlinkClick r:id="rId8"/>
              </a:rPr>
              <a:t>Got Folktales?</a:t>
            </a:r>
          </a:p>
          <a:p>
            <a:pPr lvl="0" rtl="0">
              <a:lnSpc>
                <a:spcPct val="129545"/>
              </a:lnSpc>
              <a:spcBef>
                <a:spcPts val="0"/>
              </a:spcBef>
              <a:buNone/>
            </a:pPr>
            <a:r>
              <a:rPr lang="en" sz="1000">
                <a:highlight>
                  <a:srgbClr val="FFFFFF"/>
                </a:highlight>
              </a:rPr>
              <a:t>This project aims to capture Ethiopian folktales and map out reoccurring themes as well as to highlight the moral behind each folktale. In order to accurately represent the diverse ethnicities found within the country we have selected five stories from each of the 13 regions within the country-</a:t>
            </a:r>
            <a:r>
              <a:rPr lang="en" sz="1000">
                <a:highlight>
                  <a:srgbClr val="FFFFFF"/>
                </a:highlight>
                <a:hlinkClick r:id="rId9"/>
              </a:rPr>
              <a:t>Feevan Megersa</a:t>
            </a:r>
          </a:p>
          <a:p>
            <a:pPr lvl="0" rtl="0">
              <a:lnSpc>
                <a:spcPct val="115000"/>
              </a:lnSpc>
              <a:spcBef>
                <a:spcPts val="0"/>
              </a:spcBef>
              <a:buNone/>
            </a:pPr>
            <a:endParaRPr sz="1000">
              <a:solidFill>
                <a:schemeClr val="hlink"/>
              </a:solidFill>
              <a:highlight>
                <a:srgbClr val="FFFFFF"/>
              </a:highlight>
              <a:hlinkClick r:id="rId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07350" y="56925"/>
            <a:ext cx="8520600" cy="831300"/>
          </a:xfrm>
          <a:prstGeom prst="rect">
            <a:avLst/>
          </a:prstGeom>
        </p:spPr>
        <p:txBody>
          <a:bodyPr lIns="91425" tIns="91425" rIns="91425" bIns="91425" anchor="b" anchorCtr="0">
            <a:noAutofit/>
          </a:bodyPr>
          <a:lstStyle/>
          <a:p>
            <a:pPr lvl="0">
              <a:spcBef>
                <a:spcPts val="0"/>
              </a:spcBef>
              <a:buNone/>
            </a:pPr>
            <a:r>
              <a:rPr lang="en"/>
              <a:t>Nuts and Bolts </a:t>
            </a:r>
          </a:p>
        </p:txBody>
      </p:sp>
      <p:sp>
        <p:nvSpPr>
          <p:cNvPr id="84" name="Shape 84"/>
          <p:cNvSpPr txBox="1">
            <a:spLocks noGrp="1"/>
          </p:cNvSpPr>
          <p:nvPr>
            <p:ph type="body" idx="1"/>
          </p:nvPr>
        </p:nvSpPr>
        <p:spPr>
          <a:xfrm>
            <a:off x="107350" y="1030200"/>
            <a:ext cx="4044300" cy="3354000"/>
          </a:xfrm>
          <a:prstGeom prst="rect">
            <a:avLst/>
          </a:prstGeom>
        </p:spPr>
        <p:txBody>
          <a:bodyPr lIns="91425" tIns="91425" rIns="91425" bIns="91425" anchor="t" anchorCtr="0">
            <a:noAutofit/>
          </a:bodyPr>
          <a:lstStyle/>
          <a:p>
            <a:pPr lvl="0">
              <a:spcBef>
                <a:spcPts val="0"/>
              </a:spcBef>
              <a:buNone/>
            </a:pPr>
            <a:r>
              <a:rPr lang="en" sz="1400"/>
              <a:t>-Met twice a week with a lab</a:t>
            </a:r>
          </a:p>
          <a:p>
            <a:pPr lvl="0">
              <a:spcBef>
                <a:spcPts val="0"/>
              </a:spcBef>
              <a:buNone/>
            </a:pPr>
            <a:r>
              <a:rPr lang="en" sz="1400"/>
              <a:t>-Three Component Parts + Assing:</a:t>
            </a:r>
          </a:p>
          <a:p>
            <a:pPr lvl="0">
              <a:spcBef>
                <a:spcPts val="0"/>
              </a:spcBef>
              <a:buNone/>
            </a:pPr>
            <a:r>
              <a:rPr lang="en" sz="1400"/>
              <a:t>(1) Research Process (T)</a:t>
            </a:r>
          </a:p>
          <a:p>
            <a:pPr lvl="0" rtl="0">
              <a:spcBef>
                <a:spcPts val="0"/>
              </a:spcBef>
              <a:buNone/>
            </a:pPr>
            <a:r>
              <a:rPr lang="en" sz="1100">
                <a:latin typeface="Arial"/>
                <a:ea typeface="Arial"/>
                <a:cs typeface="Arial"/>
                <a:sym typeface="Arial"/>
              </a:rPr>
              <a:t>Proposal, thesis (with project included), annotated bibliography, lit review, methodology, analysis, conclusion. Entire draft 1, draft 2, final paper.</a:t>
            </a:r>
          </a:p>
          <a:p>
            <a:pPr lvl="0">
              <a:spcBef>
                <a:spcPts val="0"/>
              </a:spcBef>
              <a:buNone/>
            </a:pPr>
            <a:r>
              <a:rPr lang="en" sz="1400"/>
              <a:t>(2) Project Building</a:t>
            </a:r>
          </a:p>
          <a:p>
            <a:pPr marL="0" lvl="0" indent="0" rtl="0">
              <a:spcBef>
                <a:spcPts val="0"/>
              </a:spcBef>
              <a:spcAft>
                <a:spcPts val="0"/>
              </a:spcAft>
              <a:buNone/>
            </a:pPr>
            <a:r>
              <a:rPr lang="en" sz="1100">
                <a:latin typeface="Arial"/>
                <a:ea typeface="Arial"/>
                <a:cs typeface="Arial"/>
                <a:sym typeface="Arial"/>
              </a:rPr>
              <a:t>Digital Humanities definitions, digital project review, tool review, tool demo, project draft 1, final project, presentations</a:t>
            </a:r>
          </a:p>
          <a:p>
            <a:pPr marL="0" lvl="0" indent="0" rtl="0">
              <a:spcBef>
                <a:spcPts val="0"/>
              </a:spcBef>
              <a:spcAft>
                <a:spcPts val="0"/>
              </a:spcAft>
              <a:buNone/>
            </a:pPr>
            <a:endParaRPr sz="1100">
              <a:latin typeface="Arial"/>
              <a:ea typeface="Arial"/>
              <a:cs typeface="Arial"/>
              <a:sym typeface="Arial"/>
            </a:endParaRPr>
          </a:p>
          <a:p>
            <a:pPr lvl="0">
              <a:spcBef>
                <a:spcPts val="0"/>
              </a:spcBef>
              <a:buNone/>
            </a:pPr>
            <a:r>
              <a:rPr lang="en" sz="1400"/>
              <a:t>(3) Reflection</a:t>
            </a:r>
          </a:p>
          <a:p>
            <a:pPr lvl="0" rtl="0">
              <a:spcBef>
                <a:spcPts val="0"/>
              </a:spcBef>
              <a:buNone/>
            </a:pPr>
            <a:endParaRPr sz="1400"/>
          </a:p>
        </p:txBody>
      </p:sp>
      <p:pic>
        <p:nvPicPr>
          <p:cNvPr id="85" name="Shape 85"/>
          <p:cNvPicPr preferRelativeResize="0"/>
          <p:nvPr/>
        </p:nvPicPr>
        <p:blipFill rotWithShape="1">
          <a:blip r:embed="rId3">
            <a:alphaModFix/>
          </a:blip>
          <a:srcRect l="25166"/>
          <a:stretch/>
        </p:blipFill>
        <p:spPr>
          <a:xfrm>
            <a:off x="4356099" y="56912"/>
            <a:ext cx="4787901" cy="5029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839797" y="577025"/>
            <a:ext cx="7049998" cy="379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l="1559" r="1559"/>
          <a:stretch/>
        </p:blipFill>
        <p:spPr>
          <a:xfrm>
            <a:off x="200" y="0"/>
            <a:ext cx="4572001" cy="5143498"/>
          </a:xfrm>
          <a:prstGeom prst="rect">
            <a:avLst/>
          </a:prstGeom>
          <a:noFill/>
          <a:ln>
            <a:noFill/>
          </a:ln>
        </p:spPr>
      </p:pic>
      <p:sp>
        <p:nvSpPr>
          <p:cNvPr id="96" name="Shape 96"/>
          <p:cNvSpPr txBox="1">
            <a:spLocks noGrp="1"/>
          </p:cNvSpPr>
          <p:nvPr>
            <p:ph type="title"/>
          </p:nvPr>
        </p:nvSpPr>
        <p:spPr>
          <a:xfrm>
            <a:off x="5172950" y="923700"/>
            <a:ext cx="3370500" cy="3296100"/>
          </a:xfrm>
          <a:prstGeom prst="rect">
            <a:avLst/>
          </a:prstGeom>
        </p:spPr>
        <p:txBody>
          <a:bodyPr lIns="91425" tIns="91425" rIns="91425" bIns="91425" anchor="ctr" anchorCtr="0">
            <a:noAutofit/>
          </a:bodyPr>
          <a:lstStyle/>
          <a:p>
            <a:pPr lvl="0" algn="l">
              <a:spcBef>
                <a:spcPts val="0"/>
              </a:spcBef>
              <a:buNone/>
            </a:pPr>
            <a:endParaRPr/>
          </a:p>
          <a:p>
            <a:pPr lvl="0">
              <a:spcBef>
                <a:spcPts val="0"/>
              </a:spcBef>
              <a:buClr>
                <a:schemeClr val="dk1"/>
              </a:buClr>
              <a:buSzPct val="36666"/>
              <a:buFont typeface="Arial"/>
              <a:buNone/>
            </a:pPr>
            <a:r>
              <a:rPr lang="en">
                <a:solidFill>
                  <a:schemeClr val="lt1"/>
                </a:solidFill>
              </a:rPr>
              <a:t>Alternate Cartographies</a:t>
            </a:r>
          </a:p>
          <a:p>
            <a:pPr lvl="0" algn="l">
              <a:spcBef>
                <a:spcPts val="0"/>
              </a:spcBef>
              <a:buNone/>
            </a:pPr>
            <a:endParaRPr/>
          </a:p>
          <a:p>
            <a:pPr lvl="0" rtl="0">
              <a:spcBef>
                <a:spcPts val="0"/>
              </a:spcBef>
              <a:buNone/>
            </a:pPr>
            <a:r>
              <a:rPr lang="en"/>
              <a:t>Al-Sharif al-Idrisi, </a:t>
            </a:r>
          </a:p>
          <a:p>
            <a:pPr lvl="0">
              <a:spcBef>
                <a:spcPts val="0"/>
              </a:spcBef>
              <a:buNone/>
            </a:pPr>
            <a:r>
              <a:rPr lang="en"/>
              <a:t>World Map, 1154</a:t>
            </a:r>
          </a:p>
          <a:p>
            <a:pPr lvl="0" rtl="0">
              <a:spcBef>
                <a:spcPts val="0"/>
              </a:spcBef>
              <a:buNone/>
            </a:pPr>
            <a:endParaRP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663937" y="475975"/>
            <a:ext cx="7816123" cy="4191549"/>
          </a:xfrm>
          <a:prstGeom prst="rect">
            <a:avLst/>
          </a:prstGeom>
          <a:noFill/>
          <a:ln>
            <a:noFill/>
          </a:ln>
        </p:spPr>
      </p:pic>
      <p:sp>
        <p:nvSpPr>
          <p:cNvPr id="102" name="Shape 102"/>
          <p:cNvSpPr txBox="1">
            <a:spLocks noGrp="1"/>
          </p:cNvSpPr>
          <p:nvPr>
            <p:ph type="title"/>
          </p:nvPr>
        </p:nvSpPr>
        <p:spPr>
          <a:xfrm>
            <a:off x="1871875" y="325600"/>
            <a:ext cx="8520600" cy="831300"/>
          </a:xfrm>
          <a:prstGeom prst="rect">
            <a:avLst/>
          </a:prstGeom>
        </p:spPr>
        <p:txBody>
          <a:bodyPr lIns="91425" tIns="91425" rIns="91425" bIns="91425" anchor="b" anchorCtr="0">
            <a:noAutofit/>
          </a:bodyPr>
          <a:lstStyle/>
          <a:p>
            <a:pPr lvl="0">
              <a:spcBef>
                <a:spcPts val="0"/>
              </a:spcBef>
              <a:buNone/>
            </a:pPr>
            <a:r>
              <a:rPr lang="en"/>
              <a:t>The Hadhrami Diaspora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311700" y="744062"/>
            <a:ext cx="4422449" cy="3428450"/>
          </a:xfrm>
          <a:prstGeom prst="rect">
            <a:avLst/>
          </a:prstGeom>
          <a:noFill/>
          <a:ln>
            <a:noFill/>
          </a:ln>
        </p:spPr>
      </p:pic>
      <p:pic>
        <p:nvPicPr>
          <p:cNvPr id="108" name="Shape 108"/>
          <p:cNvPicPr preferRelativeResize="0"/>
          <p:nvPr/>
        </p:nvPicPr>
        <p:blipFill>
          <a:blip r:embed="rId4">
            <a:alphaModFix/>
          </a:blip>
          <a:stretch>
            <a:fillRect/>
          </a:stretch>
        </p:blipFill>
        <p:spPr>
          <a:xfrm>
            <a:off x="4734150" y="799075"/>
            <a:ext cx="4098150" cy="3318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11700" y="376525"/>
            <a:ext cx="8643600" cy="3984000"/>
          </a:xfrm>
          <a:prstGeom prst="rect">
            <a:avLst/>
          </a:prstGeom>
        </p:spPr>
        <p:txBody>
          <a:bodyPr lIns="91425" tIns="91425" rIns="91425" bIns="91425" anchor="t" anchorCtr="0">
            <a:noAutofit/>
          </a:bodyPr>
          <a:lstStyle/>
          <a:p>
            <a:pPr lvl="0" rtl="0">
              <a:lnSpc>
                <a:spcPct val="129545"/>
              </a:lnSpc>
              <a:spcBef>
                <a:spcPts val="0"/>
              </a:spcBef>
              <a:spcAft>
                <a:spcPts val="0"/>
              </a:spcAft>
              <a:buNone/>
            </a:pPr>
            <a:r>
              <a:rPr lang="en" sz="2400">
                <a:solidFill>
                  <a:srgbClr val="000000"/>
                </a:solidFill>
              </a:rPr>
              <a:t>“Scholarship is a strange endeavor, the foremost knowledge one gains from it is the realization of how severely one lacks it.” –Abdul</a:t>
            </a:r>
          </a:p>
          <a:p>
            <a:pPr lvl="0" rtl="0">
              <a:lnSpc>
                <a:spcPct val="129545"/>
              </a:lnSpc>
              <a:spcBef>
                <a:spcPts val="0"/>
              </a:spcBef>
              <a:spcAft>
                <a:spcPts val="0"/>
              </a:spcAft>
              <a:buNone/>
            </a:pPr>
            <a:endParaRPr sz="2400">
              <a:solidFill>
                <a:srgbClr val="888888"/>
              </a:solidFill>
            </a:endParaRPr>
          </a:p>
          <a:p>
            <a:pPr lvl="0" rtl="0">
              <a:lnSpc>
                <a:spcPct val="129545"/>
              </a:lnSpc>
              <a:spcBef>
                <a:spcPts val="0"/>
              </a:spcBef>
              <a:spcAft>
                <a:spcPts val="0"/>
              </a:spcAft>
              <a:buNone/>
            </a:pPr>
            <a:r>
              <a:rPr lang="en" sz="2400"/>
              <a:t>“</a:t>
            </a:r>
            <a:r>
              <a:rPr lang="en" sz="2400">
                <a:highlight>
                  <a:srgbClr val="FFFFFF"/>
                </a:highlight>
              </a:rPr>
              <a:t>Overall, all the failures I had during this program were not really failures. I don’t think there was ever a time that I didn’t learn something that if not immediately applicable would help me in the long-run academically and also in life.” –Tawfiq </a:t>
            </a:r>
          </a:p>
          <a:p>
            <a:pPr lvl="0">
              <a:lnSpc>
                <a:spcPct val="129545"/>
              </a:lnSpc>
              <a:spcBef>
                <a:spcPts val="0"/>
              </a:spcBef>
              <a:spcAft>
                <a:spcPts val="0"/>
              </a:spcAft>
              <a:buClr>
                <a:schemeClr val="dk1"/>
              </a:buClr>
              <a:buSzPct val="45833"/>
              <a:buFont typeface="Arial"/>
              <a:buNone/>
            </a:pPr>
            <a:endParaRPr sz="2400">
              <a:solidFill>
                <a:srgbClr val="888888"/>
              </a:solidFill>
            </a:endParaRPr>
          </a:p>
          <a:p>
            <a:pPr lvl="0">
              <a:spcBef>
                <a:spcPts val="0"/>
              </a:spcBef>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311700" y="314600"/>
            <a:ext cx="8520600" cy="4264500"/>
          </a:xfrm>
          <a:prstGeom prst="rect">
            <a:avLst/>
          </a:prstGeom>
        </p:spPr>
        <p:txBody>
          <a:bodyPr lIns="91425" tIns="91425" rIns="91425" bIns="91425" anchor="t" anchorCtr="0">
            <a:noAutofit/>
          </a:bodyPr>
          <a:lstStyle/>
          <a:p>
            <a:pPr lvl="0">
              <a:lnSpc>
                <a:spcPct val="129545"/>
              </a:lnSpc>
              <a:spcBef>
                <a:spcPts val="0"/>
              </a:spcBef>
              <a:spcAft>
                <a:spcPts val="0"/>
              </a:spcAft>
              <a:buClr>
                <a:schemeClr val="dk1"/>
              </a:buClr>
              <a:buSzPct val="55000"/>
              <a:buFont typeface="Arial"/>
              <a:buNone/>
            </a:pPr>
            <a:r>
              <a:rPr lang="en" sz="2000"/>
              <a:t>“Narrowing my topic was painful, but necessary. After realizing the amount of research I would have to do just to do a narrowed version of the project I originally envisioned, I was already stressed. But more importantly, narrowing an idea to something that one will be able to do quality and sufficient research on is essential to learn. In order to do a project right, one has to do justice to the scholarly research that came before, and that would be much, much more difficult with a larger scope. It is imperative to understand these limits and judge time frames realistically when approaching problems so one can plan ahead and realize the work he or she must do.” –Will</a:t>
            </a:r>
          </a:p>
          <a:p>
            <a:pPr lvl="0">
              <a:spcBef>
                <a:spcPts val="0"/>
              </a:spcBef>
              <a:buNone/>
            </a:pPr>
            <a:endParaRPr sz="200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639</Words>
  <Application>Microsoft Macintosh PowerPoint</Application>
  <PresentationFormat>On-screen Show (16:9)</PresentationFormat>
  <Paragraphs>41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Economica</vt:lpstr>
      <vt:lpstr>Open Sans</vt:lpstr>
      <vt:lpstr>luxe</vt:lpstr>
      <vt:lpstr>Digital Humanities Summer Scholarship</vt:lpstr>
      <vt:lpstr>Years 1 &amp; 2</vt:lpstr>
      <vt:lpstr>Nuts and Bolts </vt:lpstr>
      <vt:lpstr>PowerPoint Presentation</vt:lpstr>
      <vt:lpstr> Alternate Cartographies  Al-Sharif al-Idrisi,  World Map, 1154  </vt:lpstr>
      <vt:lpstr>The Hadhrami Diaspora</vt:lpstr>
      <vt:lpstr>PowerPoint Presentation</vt:lpstr>
      <vt:lpstr>PowerPoint Presentation</vt:lpstr>
      <vt:lpstr>PowerPoint Presentation</vt:lpstr>
      <vt:lpstr>PowerPoint Presentation</vt:lpstr>
      <vt:lpstr>sites.lafayette.edu/dhss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Humanities Summer Scholarship</dc:title>
  <cp:lastModifiedBy>Jill</cp:lastModifiedBy>
  <cp:revision>1</cp:revision>
  <dcterms:modified xsi:type="dcterms:W3CDTF">2016-11-04T18:26:22Z</dcterms:modified>
</cp:coreProperties>
</file>